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3" r:id="rId6"/>
    <p:sldId id="261" r:id="rId7"/>
    <p:sldId id="262" r:id="rId8"/>
    <p:sldId id="264" r:id="rId9"/>
    <p:sldId id="265" r:id="rId10"/>
    <p:sldId id="268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6B67-DF25-48B3-9093-379EB61AF9C1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57B1-5C50-4607-8872-25675E2A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2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6B67-DF25-48B3-9093-379EB61AF9C1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57B1-5C50-4607-8872-25675E2A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5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6B67-DF25-48B3-9093-379EB61AF9C1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57B1-5C50-4607-8872-25675E2A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9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6B67-DF25-48B3-9093-379EB61AF9C1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57B1-5C50-4607-8872-25675E2A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3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6B67-DF25-48B3-9093-379EB61AF9C1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57B1-5C50-4607-8872-25675E2A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7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6B67-DF25-48B3-9093-379EB61AF9C1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57B1-5C50-4607-8872-25675E2A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04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6B67-DF25-48B3-9093-379EB61AF9C1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57B1-5C50-4607-8872-25675E2A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21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6B67-DF25-48B3-9093-379EB61AF9C1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57B1-5C50-4607-8872-25675E2A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3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6B67-DF25-48B3-9093-379EB61AF9C1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57B1-5C50-4607-8872-25675E2A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37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6B67-DF25-48B3-9093-379EB61AF9C1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57B1-5C50-4607-8872-25675E2A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12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6B67-DF25-48B3-9093-379EB61AF9C1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C57B1-5C50-4607-8872-25675E2A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7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F6B67-DF25-48B3-9093-379EB61AF9C1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C57B1-5C50-4607-8872-25675E2A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9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 Handicap System</a:t>
            </a:r>
            <a:br>
              <a:rPr lang="en-US" dirty="0" smtClean="0"/>
            </a:b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6816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it means to you.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929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700" b="1" dirty="0" smtClean="0"/>
              <a:t>Article VI – Rules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4900" b="1" dirty="0" smtClean="0"/>
              <a:t>Section 4</a:t>
            </a:r>
            <a:endParaRPr lang="en-US" sz="49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216" y="1878227"/>
            <a:ext cx="10653584" cy="42987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/>
              <a:t>A score must be posted each time a player completes a round of golf. A member must post her score</a:t>
            </a:r>
            <a:r>
              <a:rPr lang="en-US" sz="4000" strike="sngStrike" dirty="0"/>
              <a:t>, rating and slope</a:t>
            </a:r>
            <a:r>
              <a:rPr lang="en-US" sz="4000" dirty="0"/>
              <a:t> of any round of golf played at a course other than Woodside Plantation.  After completing at least </a:t>
            </a:r>
            <a:r>
              <a:rPr lang="en-US" sz="4000" strike="sngStrike" dirty="0"/>
              <a:t>13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FF0000"/>
                </a:solidFill>
              </a:rPr>
              <a:t>14</a:t>
            </a:r>
            <a:r>
              <a:rPr lang="en-US" sz="4000" dirty="0"/>
              <a:t> holes of golf, a score should be posted according to the USGA rules.  </a:t>
            </a:r>
            <a:r>
              <a:rPr lang="en-US" sz="4000" dirty="0">
                <a:solidFill>
                  <a:srgbClr val="FF0000"/>
                </a:solidFill>
              </a:rPr>
              <a:t>If the player completes 7 -13 holes, than she must post a 9-hole round</a:t>
            </a:r>
            <a:r>
              <a:rPr lang="en-US" sz="4000" dirty="0"/>
              <a:t>.  </a:t>
            </a:r>
            <a:r>
              <a:rPr lang="en-US" sz="4000" dirty="0">
                <a:solidFill>
                  <a:srgbClr val="002060"/>
                </a:solidFill>
              </a:rPr>
              <a:t>(per section 5-2c of the handicap manual)</a:t>
            </a:r>
            <a:endParaRPr lang="en-US" sz="40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47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dirty="0"/>
              <a:t>Article VI – Rules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Section </a:t>
            </a:r>
            <a:r>
              <a:rPr lang="en-US" sz="4000" b="1" dirty="0" smtClean="0"/>
              <a:t>5 paragraph 1</a:t>
            </a:r>
            <a:endParaRPr lang="en-US" sz="5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216" y="1878227"/>
            <a:ext cx="10653584" cy="42987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/>
              <a:t>Members will specify whether they are joining Division A - competing from the Azalea tees or Division B - competing from the Burden tees. </a:t>
            </a:r>
            <a:r>
              <a:rPr lang="en-US" sz="4000" dirty="0">
                <a:solidFill>
                  <a:srgbClr val="FF0000"/>
                </a:solidFill>
              </a:rPr>
              <a:t>Members can switch their tee selection one time per year</a:t>
            </a:r>
            <a:r>
              <a:rPr lang="en-US" sz="4000" dirty="0"/>
              <a:t>.   </a:t>
            </a:r>
            <a:r>
              <a:rPr lang="en-US" sz="4000" strike="sngStrike" dirty="0"/>
              <a:t>Five (5)</a:t>
            </a:r>
            <a:r>
              <a:rPr lang="en-US" sz="4000" dirty="0"/>
              <a:t> </a:t>
            </a:r>
            <a:r>
              <a:rPr lang="en-US" sz="4000" strike="sngStrike" dirty="0"/>
              <a:t>18-hole scores 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FF0000"/>
                </a:solidFill>
              </a:rPr>
              <a:t>Fifty-four (54) holes </a:t>
            </a:r>
            <a:r>
              <a:rPr lang="en-US" sz="4000" dirty="0"/>
              <a:t>from the appropriate tees will establish a temporary handicap for 18 holes. Twenty (20) 18-hole scores from the appropriate tees will establish a permanent basis for a handicap for 18 holes.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420030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dirty="0"/>
              <a:t>Article VI – Rules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Section 5 </a:t>
            </a:r>
            <a:r>
              <a:rPr lang="en-US" sz="4000" b="1" dirty="0" smtClean="0"/>
              <a:t>paragraph 2</a:t>
            </a:r>
            <a:endParaRPr lang="en-US" sz="5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216" y="1690688"/>
            <a:ext cx="10653584" cy="48070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A new member who is participating in the GHIN Program System at their past Club may have their index converted to a Woodside handicap from whichever tee they choose to play. In this case, </a:t>
            </a:r>
            <a:r>
              <a:rPr lang="en-US" strike="sngStrike" dirty="0"/>
              <a:t>ﬁve (5) scores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Fifty-four (54) holes</a:t>
            </a:r>
            <a:r>
              <a:rPr lang="en-US" dirty="0"/>
              <a:t> are not required to earn points in the LGA. If they do not have an established handicap, </a:t>
            </a:r>
            <a:r>
              <a:rPr lang="en-US" strike="sngStrike" dirty="0"/>
              <a:t>ﬁve (5)</a:t>
            </a:r>
            <a:r>
              <a:rPr lang="en-US" dirty="0"/>
              <a:t> </a:t>
            </a:r>
            <a:r>
              <a:rPr lang="en-US" strike="sngStrike" dirty="0"/>
              <a:t>18-hole scores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Fifty-four (54) holes </a:t>
            </a:r>
            <a:r>
              <a:rPr lang="en-US" dirty="0"/>
              <a:t>at Woodside must be posted to establish a temporary handicap and thus become eligible to earn points in the LGA. </a:t>
            </a:r>
            <a:r>
              <a:rPr lang="en-US" strike="sngStrike" dirty="0"/>
              <a:t>Existing members choosing to change tee boxes during the Annual Enrollment period must still post 5 scores before they are eligible to earn points in the LGA.</a:t>
            </a:r>
            <a:r>
              <a:rPr lang="en-US" dirty="0"/>
              <a:t> </a:t>
            </a:r>
            <a:r>
              <a:rPr lang="en-US" strike="sngStrike" dirty="0"/>
              <a:t>Those joining the league who are currently in the </a:t>
            </a:r>
            <a:r>
              <a:rPr lang="en-US" strike="sngStrike" dirty="0" err="1"/>
              <a:t>Niners</a:t>
            </a:r>
            <a:r>
              <a:rPr lang="en-US" strike="sngStrike" dirty="0"/>
              <a:t> league, must have 5 rounds of 18 holes posted in order to qualify for points.</a:t>
            </a: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(not necessary with new handicap calculations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6138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Some changes for 2020</a:t>
            </a:r>
            <a:endParaRPr lang="en-US" sz="5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216" y="1878227"/>
            <a:ext cx="10653584" cy="429873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4400" b="1" dirty="0" smtClean="0"/>
              <a:t>World wide handicap</a:t>
            </a:r>
          </a:p>
          <a:p>
            <a:pPr>
              <a:lnSpc>
                <a:spcPct val="150000"/>
              </a:lnSpc>
            </a:pPr>
            <a:r>
              <a:rPr lang="en-US" sz="4400" b="1" dirty="0" smtClean="0"/>
              <a:t>Average 8 out of last 20 scores</a:t>
            </a:r>
          </a:p>
          <a:p>
            <a:pPr>
              <a:lnSpc>
                <a:spcPct val="150000"/>
              </a:lnSpc>
            </a:pPr>
            <a:r>
              <a:rPr lang="en-US" sz="4400" b="1" dirty="0" smtClean="0"/>
              <a:t>Your handicap will update daily</a:t>
            </a:r>
            <a:endParaRPr lang="en-US" sz="4400" b="1" dirty="0"/>
          </a:p>
          <a:p>
            <a:pPr>
              <a:lnSpc>
                <a:spcPct val="150000"/>
              </a:lnSpc>
            </a:pPr>
            <a:r>
              <a:rPr lang="en-US" sz="4400" b="1" dirty="0" smtClean="0"/>
              <a:t>Your max score will be </a:t>
            </a:r>
            <a:r>
              <a:rPr lang="en-US" sz="4400" b="1" u="sng" dirty="0" smtClean="0"/>
              <a:t>Net Double Bogey</a:t>
            </a:r>
          </a:p>
        </p:txBody>
      </p:sp>
    </p:spTree>
    <p:extLst>
      <p:ext uri="{BB962C8B-B14F-4D97-AF65-F5344CB8AC3E}">
        <p14:creationId xmlns:p14="http://schemas.microsoft.com/office/powerpoint/2010/main" val="304135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Post your score </a:t>
            </a:r>
            <a:r>
              <a:rPr lang="en-US" sz="5400" b="1" u="sng" dirty="0"/>
              <a:t>T</a:t>
            </a:r>
            <a:r>
              <a:rPr lang="en-US" sz="5400" b="1" u="sng" dirty="0" smtClean="0"/>
              <a:t>he </a:t>
            </a:r>
            <a:r>
              <a:rPr lang="en-US" sz="5400" b="1" u="sng" dirty="0"/>
              <a:t>D</a:t>
            </a:r>
            <a:r>
              <a:rPr lang="en-US" sz="5400" b="1" u="sng" dirty="0" smtClean="0"/>
              <a:t>ay </a:t>
            </a:r>
            <a:r>
              <a:rPr lang="en-US" sz="5400" b="1" u="sng" dirty="0"/>
              <a:t>Y</a:t>
            </a:r>
            <a:r>
              <a:rPr lang="en-US" sz="5400" b="1" u="sng" dirty="0" smtClean="0"/>
              <a:t>ou </a:t>
            </a:r>
            <a:r>
              <a:rPr lang="en-US" sz="5400" b="1" u="sng" dirty="0"/>
              <a:t>P</a:t>
            </a:r>
            <a:r>
              <a:rPr lang="en-US" sz="5400" b="1" u="sng" dirty="0" smtClean="0"/>
              <a:t>lay</a:t>
            </a:r>
            <a:endParaRPr lang="en-US" sz="54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216" y="1878227"/>
            <a:ext cx="10653584" cy="4298736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If you play 7 – 13 holes</a:t>
            </a:r>
          </a:p>
          <a:p>
            <a:pPr marL="457200" lvl="1" indent="0">
              <a:buNone/>
            </a:pPr>
            <a:r>
              <a:rPr lang="en-US" sz="4000" dirty="0" smtClean="0"/>
              <a:t>Post a 9 Hole score (for the first 9 played)</a:t>
            </a:r>
          </a:p>
          <a:p>
            <a:pPr marL="457200" lvl="1" indent="0">
              <a:buNone/>
            </a:pPr>
            <a:endParaRPr lang="en-US" sz="4000" dirty="0" smtClean="0"/>
          </a:p>
          <a:p>
            <a:r>
              <a:rPr lang="en-US" sz="4400" b="1" dirty="0" smtClean="0"/>
              <a:t>If you play 14+ holes</a:t>
            </a:r>
          </a:p>
          <a:p>
            <a:pPr marL="457200" lvl="1" indent="0">
              <a:buNone/>
            </a:pPr>
            <a:r>
              <a:rPr lang="en-US" sz="4000" dirty="0" smtClean="0"/>
              <a:t>Post an 18 Hole score</a:t>
            </a:r>
          </a:p>
        </p:txBody>
      </p:sp>
    </p:spTree>
    <p:extLst>
      <p:ext uri="{BB962C8B-B14F-4D97-AF65-F5344CB8AC3E}">
        <p14:creationId xmlns:p14="http://schemas.microsoft.com/office/powerpoint/2010/main" val="199018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Your Handicap may change</a:t>
            </a:r>
            <a:endParaRPr lang="en-US" sz="5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248" y="1579647"/>
            <a:ext cx="10653584" cy="5017096"/>
          </a:xfrm>
        </p:spPr>
        <p:txBody>
          <a:bodyPr>
            <a:normAutofit fontScale="70000" lnSpcReduction="20000"/>
          </a:bodyPr>
          <a:lstStyle/>
          <a:p>
            <a:r>
              <a:rPr lang="en-US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Course Handicap formula - today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36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HI x slope / 113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18.4 x 122 / 113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 	19.865 or  </a:t>
            </a:r>
            <a:r>
              <a:rPr lang="en-US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20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sz="4000" b="1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4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Course Handicap formula – starting in 2020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36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HI x slope / 113 </a:t>
            </a:r>
            <a:r>
              <a:rPr lang="en-US" sz="3600" b="1" u="sng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(Course Rating – Par)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18.4 x 122 / 113 </a:t>
            </a:r>
            <a:r>
              <a:rPr lang="en-US" sz="40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(70.6-72)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		 	19.865 + </a:t>
            </a:r>
            <a:r>
              <a:rPr lang="en-US" sz="4000" b="1" baseline="300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US" sz="40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1.4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		18.465 or  </a:t>
            </a:r>
            <a:r>
              <a:rPr lang="en-US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18</a:t>
            </a:r>
          </a:p>
          <a:p>
            <a:endParaRPr 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195396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Your Handicap may change</a:t>
            </a:r>
            <a:endParaRPr lang="en-US" sz="5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248" y="1579647"/>
            <a:ext cx="10653584" cy="5017096"/>
          </a:xfrm>
        </p:spPr>
        <p:txBody>
          <a:bodyPr>
            <a:normAutofit fontScale="70000" lnSpcReduction="20000"/>
          </a:bodyPr>
          <a:lstStyle/>
          <a:p>
            <a:r>
              <a:rPr lang="en-US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Course Handicap formula - today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36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HI x slope / 113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28.1 x 115 / 113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 	28.597 or  </a:t>
            </a:r>
            <a:r>
              <a:rPr lang="en-US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29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sz="4000" b="1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4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Course Handicap formula – starting in 2020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36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HI x slope / 113 </a:t>
            </a:r>
            <a:r>
              <a:rPr lang="en-US" sz="3600" b="1" u="sng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(Course Rating – Par)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28.1 x 115 / 113 </a:t>
            </a:r>
            <a:r>
              <a:rPr lang="en-US" sz="40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(68.1-72)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		 	28.597 + </a:t>
            </a:r>
            <a:r>
              <a:rPr lang="en-US" sz="4000" b="1" baseline="300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US" sz="40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3.9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		24.697 or  </a:t>
            </a:r>
            <a:r>
              <a:rPr lang="en-US" sz="4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25</a:t>
            </a:r>
          </a:p>
          <a:p>
            <a:endParaRPr 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212694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The Importance of the NEW Formula</a:t>
            </a:r>
            <a:endParaRPr lang="en-US" sz="5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216" y="1878227"/>
            <a:ext cx="10653584" cy="4298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This adjusts for events when we play from different tees.  You no longer need to give or take strokes based on the course rating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97900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6" y="365125"/>
            <a:ext cx="10961914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Scores you can record during a Play Day</a:t>
            </a:r>
            <a:endParaRPr lang="en-US" sz="5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216" y="1878227"/>
            <a:ext cx="10653584" cy="4298736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Your actual score</a:t>
            </a:r>
          </a:p>
          <a:p>
            <a:pPr marL="0" indent="0">
              <a:buNone/>
            </a:pPr>
            <a:endParaRPr lang="en-US" sz="4400" dirty="0" smtClean="0"/>
          </a:p>
          <a:p>
            <a:r>
              <a:rPr lang="en-US" sz="4400" b="1" dirty="0" smtClean="0"/>
              <a:t>Net Par </a:t>
            </a:r>
            <a:r>
              <a:rPr lang="en-US" sz="3200" dirty="0" smtClean="0"/>
              <a:t>(formally par + handicap)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4400" dirty="0" smtClean="0"/>
              <a:t>Your </a:t>
            </a:r>
            <a:r>
              <a:rPr lang="en-US" sz="4400" b="1" dirty="0" smtClean="0"/>
              <a:t>Max Score</a:t>
            </a:r>
            <a:r>
              <a:rPr lang="en-US" sz="3200" b="1" dirty="0" smtClean="0"/>
              <a:t> </a:t>
            </a:r>
            <a:r>
              <a:rPr lang="en-US" sz="3200" dirty="0" smtClean="0"/>
              <a:t>(formally ESC)</a:t>
            </a:r>
          </a:p>
          <a:p>
            <a:pPr marL="457200" lvl="1" indent="0">
              <a:buNone/>
            </a:pPr>
            <a:r>
              <a:rPr lang="en-US" sz="3200" dirty="0" smtClean="0"/>
              <a:t>	</a:t>
            </a:r>
            <a:r>
              <a:rPr lang="en-US" sz="3600" dirty="0" smtClean="0"/>
              <a:t>Net Double Bogey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5289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What is Net Double Bogey?</a:t>
            </a:r>
            <a:endParaRPr lang="en-US" sz="5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216" y="1878227"/>
            <a:ext cx="10653584" cy="42987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400" b="1" dirty="0" smtClean="0"/>
              <a:t>Par + your strokes for the hole + 2</a:t>
            </a:r>
          </a:p>
          <a:p>
            <a:pPr lvl="1"/>
            <a:r>
              <a:rPr lang="en-US" sz="3600" b="1" dirty="0" smtClean="0"/>
              <a:t>Handicap of 18, #5 hole difficulty, par 4 </a:t>
            </a:r>
          </a:p>
          <a:p>
            <a:pPr lvl="2"/>
            <a:r>
              <a:rPr lang="en-US" sz="2800" b="1" dirty="0" smtClean="0"/>
              <a:t>Max score is 7</a:t>
            </a:r>
          </a:p>
          <a:p>
            <a:pPr marL="914400" lvl="2" indent="0">
              <a:buNone/>
            </a:pPr>
            <a:endParaRPr lang="en-US" sz="2800" dirty="0" smtClean="0"/>
          </a:p>
          <a:p>
            <a:pPr lvl="1"/>
            <a:r>
              <a:rPr lang="en-US" sz="3600" b="1" dirty="0" smtClean="0"/>
              <a:t>Handicap of 24, #5 hole difficulty, par 4 </a:t>
            </a:r>
          </a:p>
          <a:p>
            <a:pPr lvl="2"/>
            <a:r>
              <a:rPr lang="en-US" sz="2800" b="1" dirty="0" smtClean="0"/>
              <a:t>Max score is </a:t>
            </a:r>
            <a:r>
              <a:rPr lang="en-US" sz="2800" b="1" dirty="0" smtClean="0"/>
              <a:t>8</a:t>
            </a:r>
            <a:endParaRPr lang="en-US" sz="2800" b="1" dirty="0" smtClean="0"/>
          </a:p>
          <a:p>
            <a:pPr marL="914400" lvl="2" indent="0">
              <a:buNone/>
            </a:pPr>
            <a:endParaRPr lang="en-US" sz="2800" dirty="0" smtClean="0"/>
          </a:p>
          <a:p>
            <a:pPr lvl="1"/>
            <a:r>
              <a:rPr lang="en-US" sz="3600" b="1" dirty="0" smtClean="0"/>
              <a:t>Handicap of 21, #1 hole difficulty, par 5 </a:t>
            </a:r>
          </a:p>
          <a:p>
            <a:pPr lvl="2"/>
            <a:r>
              <a:rPr lang="en-US" sz="2800" b="1" dirty="0" smtClean="0"/>
              <a:t>Max score is 9</a:t>
            </a:r>
          </a:p>
          <a:p>
            <a:pPr marL="914400" lvl="2" indent="0">
              <a:buNone/>
            </a:pPr>
            <a:endParaRPr lang="en-US" sz="2800" dirty="0" smtClean="0"/>
          </a:p>
          <a:p>
            <a:pPr lvl="1"/>
            <a:r>
              <a:rPr lang="en-US" sz="3600" b="1" dirty="0" smtClean="0"/>
              <a:t>Handicap of 18, #1 hole difficulty, par 3 </a:t>
            </a:r>
          </a:p>
          <a:p>
            <a:pPr lvl="2"/>
            <a:r>
              <a:rPr lang="en-US" sz="2800" b="1" dirty="0" smtClean="0"/>
              <a:t>Max score is 6</a:t>
            </a:r>
          </a:p>
          <a:p>
            <a:pPr lvl="2"/>
            <a:endParaRPr lang="en-US" sz="2800" dirty="0" smtClean="0"/>
          </a:p>
          <a:p>
            <a:pPr lvl="1"/>
            <a:r>
              <a:rPr lang="en-US" sz="3600" b="1" dirty="0" smtClean="0"/>
              <a:t>Handicap of 16, #18 hole difficulty, par 3 </a:t>
            </a:r>
          </a:p>
          <a:p>
            <a:pPr lvl="2"/>
            <a:r>
              <a:rPr lang="en-US" sz="2800" b="1" dirty="0" smtClean="0"/>
              <a:t>Max score is 5</a:t>
            </a:r>
            <a:endParaRPr lang="en-US" sz="2800" dirty="0" smtClean="0"/>
          </a:p>
          <a:p>
            <a:pPr marL="457200" lvl="1" indent="0"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61525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Looking Ahead…</a:t>
            </a:r>
            <a:endParaRPr lang="en-US" sz="5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216" y="1878227"/>
            <a:ext cx="10653584" cy="4298736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 smtClean="0"/>
              <a:t>The World Handicap System goes into effect </a:t>
            </a:r>
          </a:p>
          <a:p>
            <a:pPr marL="0" indent="0">
              <a:buNone/>
            </a:pPr>
            <a:r>
              <a:rPr lang="en-US" sz="4400" dirty="0" smtClean="0"/>
              <a:t>January 1, 2020</a:t>
            </a:r>
          </a:p>
          <a:p>
            <a:endParaRPr lang="en-US" sz="1300" dirty="0" smtClean="0"/>
          </a:p>
          <a:p>
            <a:r>
              <a:rPr lang="en-US" sz="4400" dirty="0" smtClean="0"/>
              <a:t>GHIN will be down from Jan 1 – 5.  Save all scores from those dates to enter on January 6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</a:t>
            </a:r>
          </a:p>
          <a:p>
            <a:endParaRPr lang="en-US" sz="1400" dirty="0" smtClean="0"/>
          </a:p>
          <a:p>
            <a:r>
              <a:rPr lang="en-US" sz="4400" dirty="0" smtClean="0"/>
              <a:t>GHIN will be up and going for our first day of play January 9</a:t>
            </a:r>
            <a:r>
              <a:rPr lang="en-US" sz="4400" baseline="30000" dirty="0" smtClean="0"/>
              <a:t>th</a:t>
            </a:r>
          </a:p>
          <a:p>
            <a:endParaRPr lang="en-US" sz="1400" dirty="0" smtClean="0"/>
          </a:p>
          <a:p>
            <a:r>
              <a:rPr lang="en-US" sz="4400" dirty="0" smtClean="0"/>
              <a:t>More information, training, and videos will follow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47442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636</Words>
  <Application>Microsoft Office PowerPoint</Application>
  <PresentationFormat>Widescreen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World Handicap System 2020</vt:lpstr>
      <vt:lpstr>Some changes for 2020</vt:lpstr>
      <vt:lpstr>Post your score The Day You Play</vt:lpstr>
      <vt:lpstr>Your Handicap may change</vt:lpstr>
      <vt:lpstr>Your Handicap may change</vt:lpstr>
      <vt:lpstr>The Importance of the NEW Formula</vt:lpstr>
      <vt:lpstr>Scores you can record during a Play Day</vt:lpstr>
      <vt:lpstr>What is Net Double Bogey?</vt:lpstr>
      <vt:lpstr>Looking Ahead…</vt:lpstr>
      <vt:lpstr>Article VI – Rules Section 4</vt:lpstr>
      <vt:lpstr>Article VI – Rules Section 5 paragraph 1</vt:lpstr>
      <vt:lpstr>Article VI – Rules Section 5 paragraph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Handicap System 2020</dc:title>
  <dc:creator>Tracy Hallen</dc:creator>
  <cp:lastModifiedBy>Tracy Hallen</cp:lastModifiedBy>
  <cp:revision>14</cp:revision>
  <dcterms:created xsi:type="dcterms:W3CDTF">2019-11-10T16:48:54Z</dcterms:created>
  <dcterms:modified xsi:type="dcterms:W3CDTF">2019-11-14T18:26:35Z</dcterms:modified>
</cp:coreProperties>
</file>